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9" r:id="rId2"/>
    <p:sldId id="260" r:id="rId3"/>
    <p:sldId id="258" r:id="rId4"/>
    <p:sldId id="257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75" r:id="rId13"/>
  </p:sldIdLst>
  <p:sldSz cx="10160000" cy="8991600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52" d="100"/>
          <a:sy n="52" d="100"/>
        </p:scale>
        <p:origin x="-858" y="-102"/>
      </p:cViewPr>
      <p:guideLst>
        <p:guide orient="horz" pos="2832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5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41565-00E6-E248-81F5-14922B4B214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5" y="6456613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DF91E-257D-9A45-99C1-9B638534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93226"/>
            <a:ext cx="8636000" cy="19273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95240"/>
            <a:ext cx="7112000" cy="22978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9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60083"/>
            <a:ext cx="2286000" cy="76719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60083"/>
            <a:ext cx="6688667" cy="7671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777937"/>
            <a:ext cx="8636000" cy="178583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811024"/>
            <a:ext cx="8636000" cy="19669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98042"/>
            <a:ext cx="4487333" cy="5934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98042"/>
            <a:ext cx="4487333" cy="5934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12704"/>
            <a:ext cx="4489098" cy="838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51503"/>
            <a:ext cx="4489098" cy="5180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012704"/>
            <a:ext cx="4490861" cy="838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51503"/>
            <a:ext cx="4490861" cy="5180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7999"/>
            <a:ext cx="3342570" cy="15235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58001"/>
            <a:ext cx="5679722" cy="76740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81577"/>
            <a:ext cx="3342570" cy="61505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1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294120"/>
            <a:ext cx="6096000" cy="743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03416"/>
            <a:ext cx="6096000" cy="5394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037176"/>
            <a:ext cx="6096000" cy="10552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6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60081"/>
            <a:ext cx="91440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98042"/>
            <a:ext cx="9144000" cy="5934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333883"/>
            <a:ext cx="2370667" cy="47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DF00-6406-4C1F-8B35-7F42EC9B94D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333883"/>
            <a:ext cx="3217333" cy="47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333883"/>
            <a:ext cx="2370667" cy="47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EDBF-64BB-4A74-B790-32606F39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1473200"/>
            <a:ext cx="91186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From Communism (Centrally-Planned) disaster of Mao Zedong 1949-1976 to Capitalism 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(Market-Orientated) reforms 1978 onwards by Deng Xiaoping, and continued by today's leader, Xi </a:t>
            </a:r>
            <a:r>
              <a:rPr lang="en-GB" sz="2400" dirty="0" err="1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Jinping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482600"/>
            <a:ext cx="7569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China Transforms its Economy (1)</a:t>
            </a:r>
            <a:endParaRPr lang="en-US" sz="3600" dirty="0">
              <a:solidFill>
                <a:srgbClr val="FF0000"/>
              </a:solidFill>
              <a:ea typeface="Al Bayan Plain" charset="-78"/>
              <a:cs typeface="Al Bayan Plain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00" y="5048905"/>
            <a:ext cx="94056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Special Economic Zones (SEZs) in 1980s on the coast, originally facing Taiwan e.g. Shenzhen, Zhuhai, Shantou &amp; Xiamen ... tax, tariff &amp; investment incentives to attract TNCs.</a:t>
            </a:r>
          </a:p>
          <a:p>
            <a:endParaRPr lang="en-US" sz="2400" dirty="0"/>
          </a:p>
          <a:p>
            <a:r>
              <a:rPr lang="en-US" sz="2400" dirty="0"/>
              <a:t>Later more SEZs &amp; city-based economic zones ('Open Cities') on the coast e.g. Shanghai (</a:t>
            </a:r>
            <a:r>
              <a:rPr lang="en-US" sz="2400" dirty="0" err="1"/>
              <a:t>Pudong</a:t>
            </a:r>
            <a:r>
              <a:rPr lang="en-US" sz="2400" dirty="0"/>
              <a:t> District), Tianjin &amp; Zhanjiang...maintaining the inflow of Foreign Direct Investment (FDI).</a:t>
            </a:r>
          </a:p>
          <a:p>
            <a:endParaRPr lang="en-US" sz="2400" dirty="0"/>
          </a:p>
          <a:p>
            <a:r>
              <a:rPr lang="en-US" sz="2400" dirty="0"/>
              <a:t>FDI is the key to economic growth...$128 billion FDI in 2014 &amp; GDP growth around 7-10% a year since early 1990s.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2" y="2680071"/>
            <a:ext cx="1782793" cy="227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2" y="2680071"/>
            <a:ext cx="1605950" cy="237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28" y="2756027"/>
            <a:ext cx="1537288" cy="220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81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044" y="6502211"/>
            <a:ext cx="91440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Shanghai is China's key global city. It is home to the world's busiest container port, as well as 800 financial institutions and the Shanghai Stock Exchange. The city's </a:t>
            </a:r>
            <a:r>
              <a:rPr lang="en-GB" sz="2400" dirty="0" err="1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Pudong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District is inside an SEZ, and includes the Oriental Pearl Tower, Shanghai World Financial </a:t>
            </a:r>
            <a:r>
              <a:rPr lang="en-GB" sz="2400" dirty="0" err="1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Center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and the Shanghai Tower (632m at a cost of $2 billion+)</a:t>
            </a:r>
            <a:endParaRPr lang="en-US" sz="24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53" y="2135874"/>
            <a:ext cx="5301300" cy="41148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5" y="222913"/>
            <a:ext cx="4831498" cy="3625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390375" y="533062"/>
            <a:ext cx="226230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60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Shanghai</a:t>
            </a:r>
            <a:endParaRPr lang="en-US" sz="3600" dirty="0">
              <a:solidFill>
                <a:srgbClr val="FF0000"/>
              </a:solidFill>
              <a:ea typeface="Al Bayan Plain" charset="-78"/>
              <a:cs typeface="Al Bayan Plain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044" y="4127468"/>
            <a:ext cx="3505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21 million people live in Shanghai. The Shanghai region </a:t>
            </a:r>
            <a:r>
              <a:rPr lang="en-US" sz="2000" dirty="0"/>
              <a:t>is responsible for 30% of China’s exports, it has attracted 25% of the FDI in China, and is producing 20% of China’s manufactured goods.</a:t>
            </a:r>
          </a:p>
        </p:txBody>
      </p:sp>
    </p:spTree>
    <p:extLst>
      <p:ext uri="{BB962C8B-B14F-4D97-AF65-F5344CB8AC3E}">
        <p14:creationId xmlns:p14="http://schemas.microsoft.com/office/powerpoint/2010/main" val="40061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5" y="356548"/>
            <a:ext cx="4826000" cy="6085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477489" y="1413870"/>
            <a:ext cx="4348899" cy="48936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Chongqing is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China’s largest inland port, and a key city in the country’s ‘Go West’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policy. The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city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benefits from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the electricity generated by the Three Gorges Dam. Heavy Industries have played a major role in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its growing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economy.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Chongqing is also China’s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largest centre for motorcycle production, with more than 12 million produced each year. </a:t>
            </a:r>
          </a:p>
          <a:p>
            <a:endParaRPr lang="en-US" sz="24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68" y="6076286"/>
            <a:ext cx="3533539" cy="2644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390372" y="533062"/>
            <a:ext cx="226230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Chongqing</a:t>
            </a:r>
            <a:endParaRPr lang="en-US" sz="3600" dirty="0">
              <a:solidFill>
                <a:srgbClr val="FF0000"/>
              </a:solidFill>
              <a:ea typeface="Al Bayan Plain" charset="-78"/>
              <a:cs typeface="Al Bayan Plain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487" y="7191052"/>
            <a:ext cx="4583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Over 6 million people live in </a:t>
            </a:r>
            <a:r>
              <a:rPr lang="en-US" sz="2000" dirty="0" smtClean="0"/>
              <a:t>Chongqing </a:t>
            </a:r>
            <a:r>
              <a:rPr lang="en-US" sz="2000" dirty="0"/>
              <a:t>itself, and 32 million people are living in the wider urban region.</a:t>
            </a:r>
          </a:p>
        </p:txBody>
      </p:sp>
    </p:spTree>
    <p:extLst>
      <p:ext uri="{BB962C8B-B14F-4D97-AF65-F5344CB8AC3E}">
        <p14:creationId xmlns:p14="http://schemas.microsoft.com/office/powerpoint/2010/main" val="289303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1422400"/>
            <a:ext cx="9419988" cy="71096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China’s </a:t>
            </a:r>
            <a:r>
              <a:rPr lang="en-US" sz="2400" dirty="0" err="1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modernisation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has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led to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greater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inequalities within the country.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While GDP per person in the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coastal municipalities of Tianjin, Beijing and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Shanghai exceeds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$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13,000,  it is below $4,000 in the inland provinces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of </a:t>
            </a:r>
            <a:r>
              <a:rPr lang="en-US" sz="2400" dirty="0" err="1">
                <a:solidFill>
                  <a:srgbClr val="000000"/>
                </a:solidFill>
                <a:ea typeface="Al Bayan Plain" charset="-78"/>
                <a:cs typeface="Al Bayan Plain" charset="-78"/>
              </a:rPr>
              <a:t>Guizhou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, Gansu and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Yunnan.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Protests over income inequality, land rights and local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corruption are becoming common.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The risk of greater unrest from the 650 million rural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residents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is a fear of the government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For most young rural adults the only way to better their lives has been to migrate to the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cities. About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220 million rural </a:t>
            </a:r>
            <a:r>
              <a:rPr lang="en-US" sz="2400" dirty="0" err="1">
                <a:solidFill>
                  <a:srgbClr val="000000"/>
                </a:solidFill>
                <a:ea typeface="Al Bayan Plain" charset="-78"/>
                <a:cs typeface="Al Bayan Plain" charset="-78"/>
              </a:rPr>
              <a:t>labourers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have moved to the cities looking for work since 1979. Yet, the migrants themselves suffer discrimination, due to the </a:t>
            </a:r>
            <a:r>
              <a:rPr lang="en-US" sz="2400" dirty="0" err="1">
                <a:solidFill>
                  <a:srgbClr val="000000"/>
                </a:solidFill>
                <a:ea typeface="Al Bayan Plain" charset="-78"/>
                <a:cs typeface="Al Bayan Plain" charset="-78"/>
              </a:rPr>
              <a:t>Hukou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household registration system. This prevents them from enjoying the same access rights to housing, education and health services in the cities, until they give up their rural land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rights.</a:t>
            </a:r>
          </a:p>
          <a:p>
            <a:endParaRPr lang="en-US" sz="24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The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north-eastern provinces of Jilin, Liaoning and Heilongjiang have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also fallen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on hard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times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as China’s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east and south have got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rich. The north-east produced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16% of China’s industrial output in the early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1980s, but this has fallen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by half.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Thousands </a:t>
            </a:r>
            <a:r>
              <a:rPr lang="en-US" sz="2400" dirty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of obsolete state-run 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factories in the region are evidence of China’s two-speed economy.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0310" y="458147"/>
            <a:ext cx="723331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China's Economic </a:t>
            </a:r>
            <a:r>
              <a:rPr lang="en-US" sz="360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&amp; Social Challenges</a:t>
            </a:r>
            <a:endParaRPr lang="en-US" sz="3600" dirty="0">
              <a:solidFill>
                <a:srgbClr val="FF0000"/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778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508000"/>
            <a:ext cx="6449136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A </a:t>
            </a:r>
            <a:r>
              <a:rPr lang="en-US" sz="2400" b="1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Special Economic Zone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(</a:t>
            </a:r>
            <a:r>
              <a:rPr lang="en-US" sz="2400" b="1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SEZ</a:t>
            </a:r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) is a 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geographical region that has economic  and other laws that are more free-market-oriented than a country's typical or national law.</a:t>
            </a:r>
            <a:endParaRPr lang="en-US" sz="24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6" y="708406"/>
            <a:ext cx="2578100" cy="279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381500" y="2755900"/>
            <a:ext cx="4762246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The original 4 SEZs - established in the early 1980s</a:t>
            </a:r>
            <a:endParaRPr lang="en-US" sz="24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797683" y="2870327"/>
            <a:ext cx="1393317" cy="15227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3" y="4070211"/>
            <a:ext cx="6528495" cy="42412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7112000" y="4622800"/>
            <a:ext cx="2728036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SEZs, Open Cities and other priority  development areas </a:t>
            </a:r>
            <a:endParaRPr lang="en-US" sz="24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46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406400"/>
            <a:ext cx="8925067" cy="5557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23899" y="6322515"/>
            <a:ext cx="7667498" cy="25545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China in Numbers (2014)</a:t>
            </a:r>
          </a:p>
          <a:p>
            <a:endParaRPr lang="en-US" sz="2000" b="1" dirty="0" smtClean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Population: 1.37 billion    				</a:t>
            </a:r>
            <a:endParaRPr lang="en-US" sz="20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Population Growth Rate: 0.44%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Age Structure: 17% 0-14; 74% 15-64; 9% 65+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Urban Population: 55%  Rural Population: 45%	</a:t>
            </a:r>
          </a:p>
          <a:p>
            <a:pPr>
              <a:spcAft>
                <a:spcPts val="600"/>
              </a:spcAft>
            </a:pPr>
            <a:r>
              <a:rPr lang="en-US" sz="2000" dirty="0" err="1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Urbanisation</a:t>
            </a:r>
            <a:r>
              <a:rPr lang="en-US" sz="20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Rate: 2.85%</a:t>
            </a:r>
            <a:endParaRPr lang="en-US" sz="20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064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8" y="533400"/>
            <a:ext cx="6854317" cy="557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327900" y="533400"/>
            <a:ext cx="2675909" cy="6494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China in Numbers (2014)</a:t>
            </a:r>
          </a:p>
          <a:p>
            <a:pPr>
              <a:spcAft>
                <a:spcPts val="1200"/>
              </a:spcAft>
            </a:pPr>
            <a:endParaRPr lang="en-US" b="1" dirty="0" smtClean="0">
              <a:solidFill>
                <a:srgbClr val="000000"/>
              </a:solidFill>
              <a:latin typeface="+mj-lt"/>
              <a:ea typeface="Al Bayan Plain" charset="-78"/>
              <a:cs typeface="Al Bayan Plain" charset="-78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Population: 1.37 billion</a:t>
            </a:r>
          </a:p>
          <a:p>
            <a:pPr>
              <a:spcAft>
                <a:spcPts val="120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Labour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 Force: 802 million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Unemployment: 4.1%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Urban Pop: 55%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GDP: $10.37 trillion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GDP per capita: $7,400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GDP growth: 7.4%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HDI: 0.699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Inflation: 2%</a:t>
            </a:r>
          </a:p>
          <a:p>
            <a:pPr>
              <a:spcAft>
                <a:spcPts val="1200"/>
              </a:spcAft>
            </a:pPr>
            <a:r>
              <a:rPr lang="en-GB" sz="2000" dirty="0" err="1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Gov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 Debt: 15% of GDP</a:t>
            </a:r>
            <a:endParaRPr lang="en-US" sz="2000" dirty="0" smtClean="0">
              <a:solidFill>
                <a:srgbClr val="000000"/>
              </a:solidFill>
              <a:latin typeface="+mj-lt"/>
              <a:ea typeface="Al Bayan Plain" charset="-78"/>
              <a:cs typeface="Al Bayan Plain" charset="-78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Exports: $2.34 trillion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l Bayan Plain" charset="-78"/>
                <a:cs typeface="Al Bayan Plain" charset="-78"/>
              </a:rPr>
              <a:t>Imports: $1.96 trillion</a:t>
            </a:r>
            <a:endParaRPr lang="en-US" sz="2000" dirty="0">
              <a:solidFill>
                <a:srgbClr val="000000"/>
              </a:solidFill>
              <a:latin typeface="+mj-lt"/>
              <a:ea typeface="Al Bayan Plain" charset="-78"/>
              <a:cs typeface="Al Bayan Plain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0424" y="7143467"/>
            <a:ext cx="405338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+mj-lt"/>
              </a:rPr>
              <a:t>Trade Surplus of $380 billion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88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4716" y="331549"/>
            <a:ext cx="959437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Attractions of China for Foreign Direct </a:t>
            </a:r>
            <a:r>
              <a:rPr lang="en-US" sz="3600" dirty="0" smtClean="0">
                <a:solidFill>
                  <a:srgbClr val="FF0000"/>
                </a:solidFill>
              </a:rPr>
              <a:t>Investment</a:t>
            </a:r>
          </a:p>
          <a:p>
            <a:endParaRPr lang="en-US" sz="2400" b="1" dirty="0">
              <a:solidFill>
                <a:srgbClr val="343434"/>
              </a:solidFill>
            </a:endParaRPr>
          </a:p>
          <a:p>
            <a:r>
              <a:rPr lang="en-US" sz="2400" dirty="0">
                <a:solidFill>
                  <a:srgbClr val="343434"/>
                </a:solidFill>
              </a:rPr>
              <a:t>Cheap and plentiful </a:t>
            </a:r>
            <a:r>
              <a:rPr lang="en-US" sz="2400" dirty="0" err="1">
                <a:solidFill>
                  <a:srgbClr val="343434"/>
                </a:solidFill>
              </a:rPr>
              <a:t>labour</a:t>
            </a:r>
            <a:r>
              <a:rPr lang="en-US" sz="2400" dirty="0">
                <a:solidFill>
                  <a:srgbClr val="343434"/>
                </a:solidFill>
              </a:rPr>
              <a:t> force for semi-skilled </a:t>
            </a:r>
            <a:r>
              <a:rPr lang="en-US" sz="2400" dirty="0" smtClean="0">
                <a:solidFill>
                  <a:srgbClr val="343434"/>
                </a:solidFill>
              </a:rPr>
              <a:t>work, with a hardworking mentality and </a:t>
            </a:r>
            <a:r>
              <a:rPr lang="en-US" sz="2400" dirty="0">
                <a:solidFill>
                  <a:srgbClr val="343434"/>
                </a:solidFill>
              </a:rPr>
              <a:t>limited restrictions on working hours.</a:t>
            </a:r>
          </a:p>
          <a:p>
            <a:endParaRPr lang="en-US" sz="2400" dirty="0">
              <a:solidFill>
                <a:srgbClr val="343434"/>
              </a:solidFill>
            </a:endParaRPr>
          </a:p>
          <a:p>
            <a:r>
              <a:rPr lang="en-US" sz="2400" dirty="0">
                <a:solidFill>
                  <a:srgbClr val="343434"/>
                </a:solidFill>
              </a:rPr>
              <a:t>Large scale, modern and well equipped manufacturing facilities, with the ability to upscale production very quickly to meet high demand</a:t>
            </a:r>
            <a:r>
              <a:rPr lang="en-US" sz="2400" dirty="0" smtClean="0">
                <a:solidFill>
                  <a:srgbClr val="343434"/>
                </a:solidFill>
              </a:rPr>
              <a:t>.</a:t>
            </a:r>
          </a:p>
          <a:p>
            <a:endParaRPr lang="en-US" sz="2400" dirty="0">
              <a:solidFill>
                <a:srgbClr val="343434"/>
              </a:solidFill>
            </a:endParaRPr>
          </a:p>
          <a:p>
            <a:r>
              <a:rPr lang="en-US" sz="2400" dirty="0" smtClean="0">
                <a:solidFill>
                  <a:srgbClr val="343434"/>
                </a:solidFill>
              </a:rPr>
              <a:t>Encouragement </a:t>
            </a:r>
            <a:r>
              <a:rPr lang="en-US" sz="2400" dirty="0">
                <a:solidFill>
                  <a:srgbClr val="343434"/>
                </a:solidFill>
              </a:rPr>
              <a:t>from a supportive government, with fewer regulations, easier acquisition of land and lower taxes</a:t>
            </a:r>
            <a:r>
              <a:rPr lang="en-US" sz="2400" dirty="0" smtClean="0">
                <a:solidFill>
                  <a:srgbClr val="343434"/>
                </a:solidFill>
              </a:rPr>
              <a:t>. </a:t>
            </a:r>
            <a:r>
              <a:rPr lang="en-US" sz="2400" dirty="0">
                <a:solidFill>
                  <a:srgbClr val="343434"/>
                </a:solidFill>
              </a:rPr>
              <a:t>I</a:t>
            </a:r>
            <a:r>
              <a:rPr lang="en-US" sz="2400" dirty="0" smtClean="0">
                <a:solidFill>
                  <a:srgbClr val="343434"/>
                </a:solidFill>
              </a:rPr>
              <a:t>n </a:t>
            </a:r>
            <a:r>
              <a:rPr lang="en-US" sz="2400" dirty="0">
                <a:solidFill>
                  <a:srgbClr val="343434"/>
                </a:solidFill>
              </a:rPr>
              <a:t>the </a:t>
            </a:r>
            <a:r>
              <a:rPr lang="en-US" sz="2400" dirty="0" smtClean="0">
                <a:solidFill>
                  <a:srgbClr val="343434"/>
                </a:solidFill>
              </a:rPr>
              <a:t>SEZs, tax </a:t>
            </a:r>
            <a:r>
              <a:rPr lang="en-US" sz="2400" dirty="0">
                <a:solidFill>
                  <a:srgbClr val="343434"/>
                </a:solidFill>
              </a:rPr>
              <a:t>levied at 15% on production-orientated foreign investment.</a:t>
            </a:r>
          </a:p>
          <a:p>
            <a:endParaRPr lang="en-US" sz="2400" dirty="0">
              <a:solidFill>
                <a:srgbClr val="343434"/>
              </a:solidFill>
            </a:endParaRPr>
          </a:p>
          <a:p>
            <a:r>
              <a:rPr lang="en-US" sz="2400" dirty="0">
                <a:solidFill>
                  <a:srgbClr val="343434"/>
                </a:solidFill>
              </a:rPr>
              <a:t>Rapidly improving infrastructure, due to the </a:t>
            </a:r>
            <a:r>
              <a:rPr lang="en-US" sz="2400" dirty="0" smtClean="0">
                <a:solidFill>
                  <a:srgbClr val="343434"/>
                </a:solidFill>
              </a:rPr>
              <a:t>country’s huge </a:t>
            </a:r>
            <a:r>
              <a:rPr lang="en-US" sz="2400" dirty="0">
                <a:solidFill>
                  <a:srgbClr val="343434"/>
                </a:solidFill>
              </a:rPr>
              <a:t>investment in new roads, railways, ports, airports, telecommunications and </a:t>
            </a:r>
            <a:r>
              <a:rPr lang="en-US" sz="2400" dirty="0" smtClean="0">
                <a:solidFill>
                  <a:srgbClr val="343434"/>
                </a:solidFill>
              </a:rPr>
              <a:t>electricity.</a:t>
            </a:r>
          </a:p>
          <a:p>
            <a:endParaRPr lang="en-US" sz="2400" dirty="0">
              <a:solidFill>
                <a:srgbClr val="343434"/>
              </a:solidFill>
            </a:endParaRPr>
          </a:p>
          <a:p>
            <a:r>
              <a:rPr lang="en-US" sz="2400" dirty="0">
                <a:solidFill>
                  <a:srgbClr val="343434"/>
                </a:solidFill>
              </a:rPr>
              <a:t>Direct access to an expanding domestic market, as well as close proximity to the rest of </a:t>
            </a:r>
            <a:r>
              <a:rPr lang="en-US" sz="2400" dirty="0" smtClean="0">
                <a:solidFill>
                  <a:srgbClr val="343434"/>
                </a:solidFill>
              </a:rPr>
              <a:t>Asia, </a:t>
            </a:r>
            <a:r>
              <a:rPr lang="en-US" sz="2400" dirty="0">
                <a:solidFill>
                  <a:srgbClr val="343434"/>
                </a:solidFill>
              </a:rPr>
              <a:t>and </a:t>
            </a:r>
            <a:r>
              <a:rPr lang="en-US" sz="2400" dirty="0" smtClean="0">
                <a:solidFill>
                  <a:srgbClr val="343434"/>
                </a:solidFill>
              </a:rPr>
              <a:t>access </a:t>
            </a:r>
            <a:r>
              <a:rPr lang="en-US" sz="2400" dirty="0">
                <a:solidFill>
                  <a:srgbClr val="343434"/>
                </a:solidFill>
              </a:rPr>
              <a:t>to </a:t>
            </a:r>
            <a:r>
              <a:rPr lang="en-US" sz="2400" dirty="0" smtClean="0">
                <a:solidFill>
                  <a:srgbClr val="343434"/>
                </a:solidFill>
              </a:rPr>
              <a:t>the US via </a:t>
            </a:r>
            <a:r>
              <a:rPr lang="en-US" sz="2400" dirty="0">
                <a:solidFill>
                  <a:srgbClr val="343434"/>
                </a:solidFill>
              </a:rPr>
              <a:t>the Pacific Ocean shipping routes</a:t>
            </a:r>
            <a:r>
              <a:rPr lang="en-US" sz="2400" dirty="0" smtClean="0">
                <a:solidFill>
                  <a:srgbClr val="343434"/>
                </a:solidFill>
              </a:rPr>
              <a:t>.</a:t>
            </a:r>
          </a:p>
          <a:p>
            <a:endParaRPr lang="en-US" sz="2400" dirty="0">
              <a:solidFill>
                <a:srgbClr val="343434"/>
              </a:solidFill>
            </a:endParaRPr>
          </a:p>
          <a:p>
            <a:r>
              <a:rPr lang="en-US" sz="2400" dirty="0">
                <a:solidFill>
                  <a:srgbClr val="343434"/>
                </a:solidFill>
              </a:rPr>
              <a:t>China’s dominant position in the global supply of rare earth metals, used in the telecommunications and consumer electronics industries</a:t>
            </a:r>
            <a:r>
              <a:rPr lang="en-US" sz="2400" dirty="0" smtClean="0">
                <a:solidFill>
                  <a:srgbClr val="343434"/>
                </a:solidFill>
              </a:rPr>
              <a:t>.</a:t>
            </a:r>
            <a:endParaRPr lang="en-US" sz="2400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7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66700"/>
            <a:ext cx="7551382" cy="57110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19100" y="6249727"/>
            <a:ext cx="9144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Coca-Cola returned to China in 1979, having been forced to leave during the Communist Revolution of 1949. By 2013, Coca-Cola had 43 plants in China, and a 16% share of China's $69 billion soft drinks market. The expansion of McDonald's in China is also helping Coca-Cola.</a:t>
            </a:r>
            <a:endParaRPr lang="en-US" sz="24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783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5393140"/>
            <a:ext cx="91440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China is a key manufacturing base for Apple, and a rapidly growing market for Apple's products. Apple outsources final assembly of iPhones iPads and </a:t>
            </a:r>
            <a:r>
              <a:rPr lang="en-GB" sz="2400" dirty="0" err="1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MacBooks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to Taiwanese-owned companies, such as Foxconn and </a:t>
            </a:r>
            <a:r>
              <a:rPr lang="en-GB" sz="2400" dirty="0" err="1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Pegatron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. China accounts for at least 15% of Apple's global sales, and iPhone sales in China exceed sales in the USA. There were 19 Apple Stores in China in early 2015.</a:t>
            </a:r>
            <a:endParaRPr lang="en-US" sz="24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30" y="821519"/>
            <a:ext cx="6217920" cy="41333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0432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900" y="431800"/>
            <a:ext cx="7645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China Transforms its Economy (2)</a:t>
            </a:r>
            <a:endParaRPr lang="en-US" sz="3600" dirty="0">
              <a:solidFill>
                <a:srgbClr val="FF0000"/>
              </a:solidFill>
              <a:ea typeface="Al Bayan Plain" charset="-78"/>
              <a:cs typeface="Al Bayan Plain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1460500"/>
            <a:ext cx="9067800" cy="563231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China now has the 2nd largest economy in the world - $10.37 trillion in 2014. Per capita GDP has increased every year since 1979, reaching $7,400 in 2014.</a:t>
            </a:r>
          </a:p>
          <a:p>
            <a:endParaRPr lang="en-US" sz="2400" dirty="0" smtClean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Massive investment in new roads, railways, airports and telecommunications has created a world-class infrastructure. </a:t>
            </a:r>
          </a:p>
          <a:p>
            <a:endParaRPr lang="en-US" sz="2400" dirty="0" smtClean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More than 50% of China's exports are linked to Foreign Direct Investment (FDI). It has become the 'factory to the world'.</a:t>
            </a:r>
          </a:p>
          <a:p>
            <a:endParaRPr lang="en-US" sz="2400" dirty="0" smtClean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China's entry into the World Trade Organisation (WTO) in 2001 has given the country better access to global markets.</a:t>
            </a:r>
          </a:p>
          <a:p>
            <a:endParaRPr lang="en-US" sz="2400" dirty="0" smtClean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Trade boomed from $266 billion of exports in 2001 to $2.34 trillion of exports in 2014 (with a trade surplus of $380 billion).</a:t>
            </a:r>
            <a:endParaRPr lang="en-US" sz="2400" dirty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993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358900"/>
            <a:ext cx="9017000" cy="72327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  <a:ea typeface="Al Bayan Plain" charset="-78"/>
                <a:cs typeface="Al Bayan Plain" charset="-78"/>
              </a:rPr>
              <a:t>‘Ladder Step' Policy</a:t>
            </a:r>
            <a:r>
              <a:rPr lang="en-GB" sz="2400" dirty="0" smtClean="0">
                <a:solidFill>
                  <a:srgbClr val="0432FF"/>
                </a:solidFill>
                <a:ea typeface="Al Bayan Plain" charset="-78"/>
                <a:cs typeface="Al Bayan Plain" charset="-78"/>
              </a:rPr>
              <a:t>...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regions are equated to steps on a ladder and the coastal region has been made internationally competitive first, with other regions soon to follow as investment moves inland.</a:t>
            </a:r>
          </a:p>
          <a:p>
            <a:endParaRPr lang="en-US" sz="2400" dirty="0" smtClean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r>
              <a:rPr lang="en-GB" sz="2400" dirty="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3 Major Global Hubs in the Core Region along the East Coast:</a:t>
            </a:r>
          </a:p>
          <a:p>
            <a:endParaRPr lang="en-US" sz="2400" dirty="0" smtClean="0">
              <a:solidFill>
                <a:srgbClr val="FF0000"/>
              </a:solidFill>
              <a:ea typeface="Al Bayan Plain" charset="-78"/>
              <a:cs typeface="Al Bayan Plain" charset="-78"/>
            </a:endParaRPr>
          </a:p>
          <a:p>
            <a:r>
              <a:rPr lang="en-US" sz="2400" dirty="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Beijing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– capital city, largest software production centre, Olympic </a:t>
            </a:r>
          </a:p>
          <a:p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city, transformed from an industrial to a service economy</a:t>
            </a:r>
          </a:p>
          <a:p>
            <a:endParaRPr lang="en-US" sz="2400" dirty="0" smtClean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r>
              <a:rPr lang="en-US" sz="2400" dirty="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Shanghai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– commercial and financial centre, industries including </a:t>
            </a:r>
          </a:p>
          <a:p>
            <a:r>
              <a:rPr lang="en-US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steel, autos and semiconductors</a:t>
            </a:r>
          </a:p>
          <a:p>
            <a:endParaRPr lang="en-US" sz="2400" dirty="0" smtClean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r>
              <a:rPr lang="en-US" sz="2400" dirty="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Guangdong Province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 (incl. Hong Kong and Guangzhou) – industries including toys, shoes, appliances and electronics</a:t>
            </a:r>
          </a:p>
          <a:p>
            <a:endParaRPr lang="en-US" sz="2400" dirty="0" smtClean="0">
              <a:solidFill>
                <a:srgbClr val="000000"/>
              </a:solidFill>
              <a:ea typeface="Al Bayan Plain" charset="-78"/>
              <a:cs typeface="Al Bayan Plain" charset="-78"/>
            </a:endParaRPr>
          </a:p>
          <a:p>
            <a:r>
              <a:rPr lang="en-US" sz="2400" dirty="0" smtClean="0">
                <a:solidFill>
                  <a:srgbClr val="0432FF"/>
                </a:solidFill>
                <a:ea typeface="Al Bayan Plain" charset="-78"/>
                <a:cs typeface="Al Bayan Plain" charset="-78"/>
              </a:rPr>
              <a:t>Resource Frontiers</a:t>
            </a:r>
            <a:r>
              <a:rPr lang="en-GB" sz="2400" dirty="0" smtClean="0">
                <a:solidFill>
                  <a:srgbClr val="000000"/>
                </a:solidFill>
                <a:ea typeface="Al Bayan Plain" charset="-78"/>
                <a:cs typeface="Al Bayan Plain" charset="-78"/>
              </a:rPr>
              <a:t>...The Three Gorges Dam in Hubei province and major oil and gas fields inland have provided opportunities for further economic growth, much of it in the poorer interior.</a:t>
            </a:r>
          </a:p>
          <a:p>
            <a:endParaRPr lang="en-US" sz="1600" dirty="0" smtClean="0">
              <a:solidFill>
                <a:srgbClr val="000000"/>
              </a:solidFill>
              <a:latin typeface="Calibri - 22"/>
            </a:endParaRPr>
          </a:p>
          <a:p>
            <a:endParaRPr lang="en-US" sz="1600" dirty="0">
              <a:solidFill>
                <a:srgbClr val="000000"/>
              </a:solidFill>
              <a:latin typeface="Calibri - 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100" y="419100"/>
            <a:ext cx="7645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ea typeface="Al Bayan Plain" charset="-78"/>
                <a:cs typeface="Al Bayan Plain" charset="-78"/>
              </a:rPr>
              <a:t>China Transforms its Economy (3)</a:t>
            </a:r>
            <a:endParaRPr lang="en-US" sz="3600" dirty="0">
              <a:solidFill>
                <a:srgbClr val="FF0000"/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2936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1218</Words>
  <Application>Microsoft Office PowerPoint</Application>
  <PresentationFormat>Custom</PresentationFormat>
  <Paragraphs>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Wellingborough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writestud</dc:creator>
  <cp:lastModifiedBy>writestud</cp:lastModifiedBy>
  <cp:revision>30</cp:revision>
  <cp:lastPrinted>2016-09-20T08:43:38Z</cp:lastPrinted>
  <dcterms:created xsi:type="dcterms:W3CDTF">2016-01-29T15:30:59Z</dcterms:created>
  <dcterms:modified xsi:type="dcterms:W3CDTF">2016-09-20T08:43:42Z</dcterms:modified>
</cp:coreProperties>
</file>